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9" r:id="rId3"/>
    <p:sldId id="257" r:id="rId4"/>
    <p:sldId id="259" r:id="rId5"/>
    <p:sldId id="260" r:id="rId6"/>
    <p:sldId id="258" r:id="rId7"/>
    <p:sldId id="261" r:id="rId8"/>
    <p:sldId id="263" r:id="rId9"/>
    <p:sldId id="280" r:id="rId10"/>
    <p:sldId id="264" r:id="rId11"/>
    <p:sldId id="265" r:id="rId12"/>
    <p:sldId id="266" r:id="rId13"/>
    <p:sldId id="268" r:id="rId14"/>
    <p:sldId id="267" r:id="rId15"/>
    <p:sldId id="270" r:id="rId16"/>
    <p:sldId id="271" r:id="rId17"/>
    <p:sldId id="274" r:id="rId18"/>
    <p:sldId id="275" r:id="rId19"/>
    <p:sldId id="269" r:id="rId20"/>
    <p:sldId id="272" r:id="rId21"/>
    <p:sldId id="273" r:id="rId22"/>
    <p:sldId id="276" r:id="rId23"/>
    <p:sldId id="277" r:id="rId24"/>
    <p:sldId id="278" r:id="rId25"/>
    <p:sldId id="281" r:id="rId26"/>
    <p:sldId id="282" r:id="rId27"/>
    <p:sldId id="291" r:id="rId28"/>
    <p:sldId id="292" r:id="rId29"/>
    <p:sldId id="293" r:id="rId30"/>
    <p:sldId id="294" r:id="rId31"/>
    <p:sldId id="295" r:id="rId32"/>
    <p:sldId id="284" r:id="rId33"/>
    <p:sldId id="296" r:id="rId34"/>
    <p:sldId id="297" r:id="rId35"/>
    <p:sldId id="298" r:id="rId36"/>
    <p:sldId id="299" r:id="rId37"/>
    <p:sldId id="283" r:id="rId38"/>
    <p:sldId id="285" r:id="rId39"/>
    <p:sldId id="286" r:id="rId40"/>
    <p:sldId id="287" r:id="rId41"/>
    <p:sldId id="288" r:id="rId42"/>
    <p:sldId id="289" r:id="rId43"/>
    <p:sldId id="290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65FD0-00BD-4C22-9F7E-5E50096BB8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Cavia’s en </a:t>
            </a:r>
            <a:r>
              <a:rPr lang="nl-NL" dirty="0" err="1"/>
              <a:t>oVERige</a:t>
            </a:r>
            <a:r>
              <a:rPr lang="nl-NL" dirty="0"/>
              <a:t>  knaagdieren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7AFB4E0-D9E2-45EF-B7CD-2162B18A2E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Melissa, Lisa, Bas en Jeffrey </a:t>
            </a:r>
          </a:p>
        </p:txBody>
      </p:sp>
    </p:spTree>
    <p:extLst>
      <p:ext uri="{BB962C8B-B14F-4D97-AF65-F5344CB8AC3E}">
        <p14:creationId xmlns:p14="http://schemas.microsoft.com/office/powerpoint/2010/main" val="2450823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82128A-ABA6-4751-81E7-371864E5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Cavia </a:t>
            </a:r>
            <a:r>
              <a:rPr lang="nl-NL" dirty="0" err="1"/>
              <a:t>Skinny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B61BFE-F224-4EA4-AD14-EA3BD9F58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0063" y="2096064"/>
            <a:ext cx="4157494" cy="3695136"/>
          </a:xfrm>
        </p:spPr>
        <p:txBody>
          <a:bodyPr/>
          <a:lstStyle/>
          <a:p>
            <a:r>
              <a:rPr lang="nl-NL" dirty="0"/>
              <a:t>Geen vacht </a:t>
            </a:r>
          </a:p>
          <a:p>
            <a:r>
              <a:rPr lang="nl-NL" dirty="0"/>
              <a:t>Leergierig </a:t>
            </a:r>
          </a:p>
          <a:p>
            <a:r>
              <a:rPr lang="nl-NL" dirty="0"/>
              <a:t>Goede huidverzorging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1955DC4-3698-452A-B486-1DFDD90B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6064"/>
            <a:ext cx="7110063" cy="476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31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6F152D-71E5-4A13-9C86-706A80AC5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4918" y="0"/>
            <a:ext cx="10353761" cy="1326321"/>
          </a:xfrm>
        </p:spPr>
        <p:txBody>
          <a:bodyPr/>
          <a:lstStyle/>
          <a:p>
            <a:r>
              <a:rPr lang="nl-NL" dirty="0"/>
              <a:t>Cavia </a:t>
            </a:r>
            <a:r>
              <a:rPr lang="nl-NL" dirty="0" err="1"/>
              <a:t>Sheltie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D29B67-3835-40F1-B576-69C9FFEDA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8691" y="584751"/>
            <a:ext cx="5303309" cy="6273250"/>
          </a:xfrm>
        </p:spPr>
        <p:txBody>
          <a:bodyPr>
            <a:normAutofit lnSpcReduction="10000"/>
          </a:bodyPr>
          <a:lstStyle/>
          <a:p>
            <a:r>
              <a:rPr lang="nl-NL" dirty="0"/>
              <a:t>Langharige cavia </a:t>
            </a:r>
          </a:p>
          <a:p>
            <a:r>
              <a:rPr lang="nl-NL" dirty="0"/>
              <a:t>Het haar valt in een scheiding </a:t>
            </a:r>
          </a:p>
          <a:p>
            <a:r>
              <a:rPr lang="nl-NL" dirty="0"/>
              <a:t>Sleep aan de achterkant </a:t>
            </a:r>
          </a:p>
          <a:p>
            <a:r>
              <a:rPr lang="nl-NL" dirty="0">
                <a:effectLst/>
              </a:rPr>
              <a:t>Lichaam: krachtig, gespierd, gedrongen, mooi afgerond.</a:t>
            </a:r>
          </a:p>
          <a:p>
            <a:r>
              <a:rPr lang="nl-NL" dirty="0">
                <a:effectLst/>
              </a:rPr>
              <a:t>Rug: kort, breed en recht.</a:t>
            </a:r>
          </a:p>
          <a:p>
            <a:r>
              <a:rPr lang="nl-NL" dirty="0">
                <a:effectLst/>
              </a:rPr>
              <a:t>Pootjes: kort, recht en stevig.</a:t>
            </a:r>
          </a:p>
          <a:p>
            <a:r>
              <a:rPr lang="nl-NL" dirty="0">
                <a:effectLst/>
              </a:rPr>
              <a:t>Tenen: vier aan de voorpootjes, drie aan de achterpootjes.</a:t>
            </a:r>
          </a:p>
          <a:p>
            <a:r>
              <a:rPr lang="nl-NL" dirty="0">
                <a:effectLst/>
              </a:rPr>
              <a:t>Neus: gebogen (romaans profiel).</a:t>
            </a:r>
          </a:p>
          <a:p>
            <a:r>
              <a:rPr lang="nl-NL" dirty="0">
                <a:effectLst/>
              </a:rPr>
              <a:t>Ogen: groot, rond, bol, met een heldere uitdrukking, relatief ver uit elkaar geplaatst.</a:t>
            </a:r>
          </a:p>
          <a:p>
            <a:r>
              <a:rPr lang="nl-NL" dirty="0">
                <a:effectLst/>
              </a:rPr>
              <a:t>Gewicht: een volwassen exemplaar weegt tussen de 900 en 1200 gram.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192A6A9-4E20-49A4-8133-0CF839FF9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79373"/>
            <a:ext cx="6888690" cy="457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88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7449F9-A5B0-40F0-B5AB-8FC387418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663" y="346489"/>
            <a:ext cx="10353761" cy="1326321"/>
          </a:xfrm>
        </p:spPr>
        <p:txBody>
          <a:bodyPr/>
          <a:lstStyle/>
          <a:p>
            <a:r>
              <a:rPr lang="nl-NL" dirty="0"/>
              <a:t>Cavia Texel (Tessel) 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DEDC5A-602E-4C96-9B35-DB64F08F8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0549" y="1311965"/>
            <a:ext cx="7221607" cy="5546035"/>
          </a:xfrm>
        </p:spPr>
        <p:txBody>
          <a:bodyPr>
            <a:normAutofit fontScale="92500" lnSpcReduction="10000"/>
          </a:bodyPr>
          <a:lstStyle/>
          <a:p>
            <a:r>
              <a:rPr lang="nl-NL" sz="2400" dirty="0"/>
              <a:t>Rustig </a:t>
            </a:r>
          </a:p>
          <a:p>
            <a:r>
              <a:rPr lang="nl-NL" sz="2400" dirty="0"/>
              <a:t>Geschikt voor kinderen </a:t>
            </a:r>
          </a:p>
          <a:p>
            <a:r>
              <a:rPr lang="nl-NL" sz="2400" dirty="0"/>
              <a:t>Vaak kammen </a:t>
            </a:r>
          </a:p>
          <a:p>
            <a:r>
              <a:rPr lang="nl-NL" dirty="0">
                <a:effectLst/>
              </a:rPr>
              <a:t>Lichaam: krachtig, gespierd, gedrongen, mooi afgerond.</a:t>
            </a:r>
          </a:p>
          <a:p>
            <a:r>
              <a:rPr lang="nl-NL" dirty="0">
                <a:effectLst/>
              </a:rPr>
              <a:t>Rug: kort, breed en recht.</a:t>
            </a:r>
          </a:p>
          <a:p>
            <a:r>
              <a:rPr lang="nl-NL" dirty="0">
                <a:effectLst/>
              </a:rPr>
              <a:t>Pootjes: kort, recht en stevig.</a:t>
            </a:r>
          </a:p>
          <a:p>
            <a:r>
              <a:rPr lang="nl-NL" dirty="0">
                <a:effectLst/>
              </a:rPr>
              <a:t>Tenen: vier aan de voorpootjes, drie aan de achterpootjes.</a:t>
            </a:r>
          </a:p>
          <a:p>
            <a:r>
              <a:rPr lang="nl-NL" dirty="0">
                <a:effectLst/>
              </a:rPr>
              <a:t>Neus: gebogen (romaans profiel).</a:t>
            </a:r>
          </a:p>
          <a:p>
            <a:r>
              <a:rPr lang="nl-NL" dirty="0">
                <a:effectLst/>
              </a:rPr>
              <a:t>Ogen: groot, rond, bol, met een heldere uitdrukking, relatief ver uit elkaar geplaatst.</a:t>
            </a:r>
          </a:p>
          <a:p>
            <a:r>
              <a:rPr lang="nl-NL" dirty="0">
                <a:effectLst/>
              </a:rPr>
              <a:t>Gewicht: een volwassen exemplaar weegt tussen de 900 en 1200 gram.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3A91452-6A6D-4EB5-B441-69F2172C4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0425"/>
            <a:ext cx="4400550" cy="34575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1532538-294B-4C9F-A353-F101DDEFE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57649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0D4D97-096C-4EF9-B0B0-836B136E6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Kleurslagen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650ECE-3522-4197-B8EF-657CBEA2A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4899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C261AC-7DB2-4095-9CA3-E9DA2F68F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Cavia Bont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E37995-846E-42C6-B688-C5F0165D7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170" name="Picture 2" descr="Afbeeldingsresultaat voor cavia bont">
            <a:extLst>
              <a:ext uri="{FF2B5EF4-FFF2-40B4-BE49-F238E27FC236}">
                <a16:creationId xmlns:a16="http://schemas.microsoft.com/office/drawing/2014/main" id="{BB0C5038-12C0-422B-B313-3FCB38FB8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5920"/>
            <a:ext cx="6688836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312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004E89-A78D-4761-B8A5-214282C90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Cavia driekleur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BA2360-231D-4CCD-BCDA-597C4D77A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194" name="Picture 2" descr="Afbeeldingsresultaat voor cavia driekleur">
            <a:extLst>
              <a:ext uri="{FF2B5EF4-FFF2-40B4-BE49-F238E27FC236}">
                <a16:creationId xmlns:a16="http://schemas.microsoft.com/office/drawing/2014/main" id="{6FCFAB26-14F4-46B7-BE3C-FB14E7D9C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6950"/>
            <a:ext cx="7620000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997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F728F1-3C80-4975-8BD5-F0EE37B87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438" y="-3305"/>
            <a:ext cx="10353761" cy="1326321"/>
          </a:xfrm>
        </p:spPr>
        <p:txBody>
          <a:bodyPr/>
          <a:lstStyle/>
          <a:p>
            <a:r>
              <a:rPr lang="nl-NL" dirty="0"/>
              <a:t>Cavia </a:t>
            </a:r>
            <a:r>
              <a:rPr lang="nl-NL" dirty="0" err="1"/>
              <a:t>Agouti</a:t>
            </a:r>
            <a:r>
              <a:rPr lang="nl-NL" dirty="0"/>
              <a:t> Goud / Zilver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5A7C9E-D846-4AA4-8745-B4EAE7AF6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218" name="Picture 2" descr="Afbeeldingsresultaat voor zilver agouti cavia">
            <a:extLst>
              <a:ext uri="{FF2B5EF4-FFF2-40B4-BE49-F238E27FC236}">
                <a16:creationId xmlns:a16="http://schemas.microsoft.com/office/drawing/2014/main" id="{78F6731B-C28A-45A1-83E4-DCABBD271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4382"/>
            <a:ext cx="5224220" cy="347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fbeeldingsresultaat voor goud agouti cavia">
            <a:extLst>
              <a:ext uri="{FF2B5EF4-FFF2-40B4-BE49-F238E27FC236}">
                <a16:creationId xmlns:a16="http://schemas.microsoft.com/office/drawing/2014/main" id="{04330028-39DA-446F-A662-BB78BD7B0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383" cy="370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800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E5270D-94F6-45B2-A28A-8D88DE046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Cavia Rood</a:t>
            </a:r>
          </a:p>
        </p:txBody>
      </p:sp>
      <p:pic>
        <p:nvPicPr>
          <p:cNvPr id="10242" name="Picture 2" descr="Afbeeldingsresultaat voor cavia rood">
            <a:extLst>
              <a:ext uri="{FF2B5EF4-FFF2-40B4-BE49-F238E27FC236}">
                <a16:creationId xmlns:a16="http://schemas.microsoft.com/office/drawing/2014/main" id="{C8E0D5BA-07FD-4998-B787-52DAD0DE57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2300"/>
            <a:ext cx="4195971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fbeeldingsresultaat voor cavia rood">
            <a:extLst>
              <a:ext uri="{FF2B5EF4-FFF2-40B4-BE49-F238E27FC236}">
                <a16:creationId xmlns:a16="http://schemas.microsoft.com/office/drawing/2014/main" id="{9FDD7920-C85A-4197-9E24-F1F65E899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971" y="3147646"/>
            <a:ext cx="4947138" cy="371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289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1B3BCA-3E7E-4A54-8DD5-BA5DDF3B4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Cavia Satijn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8153FC-635D-4EF7-8FED-0AC4265F9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266" name="Picture 2" descr="Afbeeldingsresultaat voor cavia satijn">
            <a:extLst>
              <a:ext uri="{FF2B5EF4-FFF2-40B4-BE49-F238E27FC236}">
                <a16:creationId xmlns:a16="http://schemas.microsoft.com/office/drawing/2014/main" id="{3840668F-28F2-4600-A138-A863CB511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44394"/>
            <a:ext cx="7305151" cy="511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77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4E4497-C529-465B-AC0B-AAC02CB0D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Syrische hamster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AD1B5B-156B-4264-BB3C-BF8392039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Winterslaap </a:t>
            </a:r>
          </a:p>
          <a:p>
            <a:r>
              <a:rPr lang="nl-NL" dirty="0"/>
              <a:t>Nachtdier </a:t>
            </a:r>
          </a:p>
          <a:p>
            <a:r>
              <a:rPr lang="nl-NL" dirty="0"/>
              <a:t>Solitaire dieren </a:t>
            </a:r>
          </a:p>
          <a:p>
            <a:r>
              <a:rPr lang="nl-NL" dirty="0">
                <a:effectLst/>
              </a:rPr>
              <a:t>Herkomst Syrië </a:t>
            </a:r>
            <a:endParaRPr lang="nl-NL" dirty="0"/>
          </a:p>
        </p:txBody>
      </p:sp>
      <p:pic>
        <p:nvPicPr>
          <p:cNvPr id="5" name="Picture 2" descr="Afbeeldingsresultaat voor Syrische hamster">
            <a:extLst>
              <a:ext uri="{FF2B5EF4-FFF2-40B4-BE49-F238E27FC236}">
                <a16:creationId xmlns:a16="http://schemas.microsoft.com/office/drawing/2014/main" id="{DB966E6B-AC16-4C4C-885A-6F8B30433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629" y="2096064"/>
            <a:ext cx="7147372" cy="476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244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4A3846-56E0-4A0A-B89F-71F70B9F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Cavia Algemeen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51883A-8896-48F5-9DBB-152FBFF69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Herkomst Zuid-Amerika met name uit Peru en Chili ontstaan</a:t>
            </a:r>
          </a:p>
          <a:p>
            <a:r>
              <a:rPr lang="nl-NL" dirty="0"/>
              <a:t>Geschiedenis: de cavia werd gefokt voor het vlees, de huid en het bond en als offer aan de goden </a:t>
            </a:r>
          </a:p>
        </p:txBody>
      </p:sp>
    </p:spTree>
    <p:extLst>
      <p:ext uri="{BB962C8B-B14F-4D97-AF65-F5344CB8AC3E}">
        <p14:creationId xmlns:p14="http://schemas.microsoft.com/office/powerpoint/2010/main" val="160664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60A057-A198-421E-996C-D40D2CBF2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Russische dwerghamster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8F2E98-2A71-4FCA-A287-F65989865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96064"/>
            <a:ext cx="5044629" cy="3709182"/>
          </a:xfrm>
        </p:spPr>
        <p:txBody>
          <a:bodyPr>
            <a:normAutofit/>
          </a:bodyPr>
          <a:lstStyle/>
          <a:p>
            <a:r>
              <a:rPr lang="nl-NL" sz="2400" dirty="0"/>
              <a:t>Actieve hamsters </a:t>
            </a:r>
          </a:p>
          <a:p>
            <a:r>
              <a:rPr lang="nl-NL" sz="2400" dirty="0"/>
              <a:t>Nachtdieren </a:t>
            </a:r>
          </a:p>
          <a:p>
            <a:r>
              <a:rPr lang="nl-NL" sz="2400" dirty="0"/>
              <a:t>Kunnen erg tam gemaakt worden </a:t>
            </a:r>
          </a:p>
          <a:p>
            <a:r>
              <a:rPr lang="nl-NL" sz="2400" dirty="0"/>
              <a:t>Herkomst zuidwesten en midden van Siberië</a:t>
            </a:r>
          </a:p>
        </p:txBody>
      </p:sp>
      <p:pic>
        <p:nvPicPr>
          <p:cNvPr id="5" name="Picture 2" descr="Gerelateerde afbeelding">
            <a:extLst>
              <a:ext uri="{FF2B5EF4-FFF2-40B4-BE49-F238E27FC236}">
                <a16:creationId xmlns:a16="http://schemas.microsoft.com/office/drawing/2014/main" id="{0D0F11A0-743E-4668-9EEE-2EBB4B404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1066698"/>
            <a:ext cx="6416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3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EADCF8-91CF-4017-9192-8FE54362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Cambelli</a:t>
            </a:r>
            <a:r>
              <a:rPr lang="nl-NL" dirty="0"/>
              <a:t> Hamster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E7B4B3-F553-4013-8B5D-FA8BBDB56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Nachtdieren </a:t>
            </a:r>
          </a:p>
          <a:p>
            <a:r>
              <a:rPr lang="nl-NL" dirty="0"/>
              <a:t>Veel energie </a:t>
            </a:r>
          </a:p>
          <a:p>
            <a:r>
              <a:rPr lang="nl-NL" dirty="0"/>
              <a:t>Spelen veel</a:t>
            </a:r>
          </a:p>
          <a:p>
            <a:r>
              <a:rPr lang="nl-NL" dirty="0"/>
              <a:t>Herkomst: Noord Mongolië </a:t>
            </a:r>
          </a:p>
        </p:txBody>
      </p:sp>
      <p:pic>
        <p:nvPicPr>
          <p:cNvPr id="14340" name="Picture 4" descr="Afbeeldingsresultaat voor campbelli dwerghamster">
            <a:extLst>
              <a:ext uri="{FF2B5EF4-FFF2-40B4-BE49-F238E27FC236}">
                <a16:creationId xmlns:a16="http://schemas.microsoft.com/office/drawing/2014/main" id="{FB83F7CA-A38F-47ED-BE5C-DA6F647EB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81175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225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DA72E0-57BB-4C95-B091-0FEBE43CA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Roborovski</a:t>
            </a:r>
            <a:r>
              <a:rPr lang="nl-NL" dirty="0"/>
              <a:t> Hamster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8687AA-F221-4448-805F-BC0B5E504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Kleine Hamster </a:t>
            </a:r>
          </a:p>
          <a:p>
            <a:r>
              <a:rPr lang="nl-NL" dirty="0"/>
              <a:t>Niet makkelijk hanteerbaar </a:t>
            </a:r>
          </a:p>
          <a:p>
            <a:r>
              <a:rPr lang="nl-NL" dirty="0"/>
              <a:t>Leven in groepjes </a:t>
            </a:r>
          </a:p>
          <a:p>
            <a:r>
              <a:rPr lang="nl-NL" dirty="0"/>
              <a:t>Herkomst Zuid en West Mongolië</a:t>
            </a:r>
          </a:p>
        </p:txBody>
      </p:sp>
      <p:pic>
        <p:nvPicPr>
          <p:cNvPr id="15362" name="Picture 2" descr="Afbeeldingsresultaat voor roborovski hamster">
            <a:extLst>
              <a:ext uri="{FF2B5EF4-FFF2-40B4-BE49-F238E27FC236}">
                <a16:creationId xmlns:a16="http://schemas.microsoft.com/office/drawing/2014/main" id="{B77220FF-455A-456B-8581-DD6B28787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869" y="1520513"/>
            <a:ext cx="5777132" cy="530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56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C815F5-008B-4884-A759-FA0FB641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Chinese dwerghamster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F124DB-2A1C-4D4D-9DEA-83BF5D4B2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Solitaire dieren </a:t>
            </a:r>
          </a:p>
          <a:p>
            <a:r>
              <a:rPr lang="nl-NL" dirty="0"/>
              <a:t>Spelen veel </a:t>
            </a:r>
          </a:p>
          <a:p>
            <a:r>
              <a:rPr lang="nl-NL" dirty="0"/>
              <a:t>Nachtdier </a:t>
            </a:r>
          </a:p>
          <a:p>
            <a:r>
              <a:rPr lang="nl-NL" dirty="0"/>
              <a:t>Herkomst China</a:t>
            </a:r>
          </a:p>
        </p:txBody>
      </p:sp>
      <p:pic>
        <p:nvPicPr>
          <p:cNvPr id="17410" name="Picture 2" descr="Afbeeldingsresultaat voor chinese dwerghamster">
            <a:extLst>
              <a:ext uri="{FF2B5EF4-FFF2-40B4-BE49-F238E27FC236}">
                <a16:creationId xmlns:a16="http://schemas.microsoft.com/office/drawing/2014/main" id="{B1DC81D6-0952-4341-BEF4-9D5A5DCA3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77" y="3559126"/>
            <a:ext cx="7037598" cy="329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422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4B733F-1B2B-4FD7-80AE-68149372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Mongoolse Gerbil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5C9568-969B-4761-8E2F-1027630E7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Goed gehoor </a:t>
            </a:r>
          </a:p>
          <a:p>
            <a:r>
              <a:rPr lang="nl-NL" dirty="0"/>
              <a:t>Geen nachtdier </a:t>
            </a:r>
          </a:p>
          <a:p>
            <a:r>
              <a:rPr lang="nl-NL" dirty="0"/>
              <a:t>Niet handig voor kinderen </a:t>
            </a:r>
          </a:p>
          <a:p>
            <a:r>
              <a:rPr lang="nl-NL" dirty="0"/>
              <a:t>Herkomst Mongolië </a:t>
            </a:r>
          </a:p>
        </p:txBody>
      </p:sp>
      <p:pic>
        <p:nvPicPr>
          <p:cNvPr id="18434" name="Picture 2" descr="Afbeeldingsresultaat voor mongoolse gerbil">
            <a:extLst>
              <a:ext uri="{FF2B5EF4-FFF2-40B4-BE49-F238E27FC236}">
                <a16:creationId xmlns:a16="http://schemas.microsoft.com/office/drawing/2014/main" id="{64418D7A-8646-4CC7-B7DC-DDC6E41A2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81175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743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EE9373-F36E-4164-8628-7A1844C0B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Gerbil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582213-2FA4-446B-93C4-AF4CF63AD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617785"/>
            <a:ext cx="4909625" cy="3305907"/>
          </a:xfrm>
        </p:spPr>
        <p:txBody>
          <a:bodyPr/>
          <a:lstStyle/>
          <a:p>
            <a:r>
              <a:rPr lang="nl-NL" dirty="0"/>
              <a:t>Actieve dieren </a:t>
            </a:r>
          </a:p>
          <a:p>
            <a:r>
              <a:rPr lang="nl-NL" dirty="0"/>
              <a:t>Zowel overdag als ‘s nachts actief </a:t>
            </a:r>
          </a:p>
          <a:p>
            <a:r>
              <a:rPr lang="nl-NL" dirty="0"/>
              <a:t>Gedragen zich meer als een hamster </a:t>
            </a:r>
          </a:p>
        </p:txBody>
      </p:sp>
      <p:pic>
        <p:nvPicPr>
          <p:cNvPr id="21506" name="Picture 2" descr="Afbeeldingsresultaat voor gerbil">
            <a:extLst>
              <a:ext uri="{FF2B5EF4-FFF2-40B4-BE49-F238E27FC236}">
                <a16:creationId xmlns:a16="http://schemas.microsoft.com/office/drawing/2014/main" id="{8C9FBECD-196D-4E7F-BE72-1345AC0BD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98" y="2053883"/>
            <a:ext cx="7402201" cy="494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238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DB7661-BBFE-4660-A6A8-9B9E2F77D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Tamme rat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0162FA-A97E-4085-9CAC-0B9841709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43056"/>
            <a:ext cx="10353762" cy="3695136"/>
          </a:xfrm>
        </p:spPr>
        <p:txBody>
          <a:bodyPr/>
          <a:lstStyle/>
          <a:p>
            <a:r>
              <a:rPr lang="nl-NL" dirty="0"/>
              <a:t>Groepsdier </a:t>
            </a:r>
          </a:p>
          <a:p>
            <a:r>
              <a:rPr lang="nl-NL" dirty="0"/>
              <a:t>Schemer / nacht actief </a:t>
            </a:r>
          </a:p>
          <a:p>
            <a:r>
              <a:rPr lang="nl-NL" dirty="0"/>
              <a:t>Nieuwsgierig </a:t>
            </a:r>
          </a:p>
        </p:txBody>
      </p:sp>
      <p:pic>
        <p:nvPicPr>
          <p:cNvPr id="20482" name="Picture 2" descr="Afbeeldingsresultaat voor tamme rat">
            <a:extLst>
              <a:ext uri="{FF2B5EF4-FFF2-40B4-BE49-F238E27FC236}">
                <a16:creationId xmlns:a16="http://schemas.microsoft.com/office/drawing/2014/main" id="{9DFD7445-AE82-4808-8677-3370912DE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81175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191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D53561-3420-4215-8593-6A67F5BCB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nl-NL" dirty="0"/>
              <a:t>Tamme rat Japanner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327CB0-C735-4F8E-8F3A-FE2FA71A1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Afbeeldingsresultaat voor tamme rat japanner">
            <a:extLst>
              <a:ext uri="{FF2B5EF4-FFF2-40B4-BE49-F238E27FC236}">
                <a16:creationId xmlns:a16="http://schemas.microsoft.com/office/drawing/2014/main" id="{390FF087-909D-4957-A5E0-77AB7D93A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19" y="998795"/>
            <a:ext cx="8834511" cy="588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822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78988-FC0A-4384-AFBF-EDB02543D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0"/>
            <a:ext cx="10353761" cy="1326321"/>
          </a:xfrm>
        </p:spPr>
        <p:txBody>
          <a:bodyPr/>
          <a:lstStyle/>
          <a:p>
            <a:r>
              <a:rPr lang="nl-NL" dirty="0"/>
              <a:t>Tamme Rat Husky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15B631-0B94-4CE3-9E09-791625587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Afbeeldingsresultaat voor tamme rat husky">
            <a:extLst>
              <a:ext uri="{FF2B5EF4-FFF2-40B4-BE49-F238E27FC236}">
                <a16:creationId xmlns:a16="http://schemas.microsoft.com/office/drawing/2014/main" id="{D265533E-DC0D-4944-B37B-11389DF4C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87" y="1272760"/>
            <a:ext cx="1062037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4952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5E4BD6-5F7A-4D4E-9D1A-944A3EDF1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Tamme rat rex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5A23DE-6E4A-45E2-B29B-AAFEE16B6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Afbeeldingsresultaat voor tamme rat rex">
            <a:extLst>
              <a:ext uri="{FF2B5EF4-FFF2-40B4-BE49-F238E27FC236}">
                <a16:creationId xmlns:a16="http://schemas.microsoft.com/office/drawing/2014/main" id="{8AB9FFC0-CFC5-4ACA-9D15-863CBD1C1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95872"/>
            <a:ext cx="6855657" cy="456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fbeeldingsresultaat voor tamme rat rex">
            <a:extLst>
              <a:ext uri="{FF2B5EF4-FFF2-40B4-BE49-F238E27FC236}">
                <a16:creationId xmlns:a16="http://schemas.microsoft.com/office/drawing/2014/main" id="{0BD7FBF2-9D18-4E7B-8FE1-52045E6F9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656" y="2855743"/>
            <a:ext cx="5336344" cy="400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045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B67CA-BE69-4410-9C6C-9457E18F1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748" y="67736"/>
            <a:ext cx="10353761" cy="1326321"/>
          </a:xfrm>
        </p:spPr>
        <p:txBody>
          <a:bodyPr/>
          <a:lstStyle/>
          <a:p>
            <a:r>
              <a:rPr lang="nl-NL" dirty="0" err="1"/>
              <a:t>CAVia</a:t>
            </a:r>
            <a:r>
              <a:rPr lang="nl-NL" dirty="0"/>
              <a:t> Gladhaar </a:t>
            </a:r>
          </a:p>
        </p:txBody>
      </p:sp>
      <p:pic>
        <p:nvPicPr>
          <p:cNvPr id="1026" name="Picture 2" descr="Afbeeldingsresultaat voor Cavia gladhaar">
            <a:extLst>
              <a:ext uri="{FF2B5EF4-FFF2-40B4-BE49-F238E27FC236}">
                <a16:creationId xmlns:a16="http://schemas.microsoft.com/office/drawing/2014/main" id="{79743951-F622-4CB1-A54C-BD1015883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48111"/>
            <a:ext cx="5263206" cy="350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6CC16F2-7440-4C1D-AB4F-09788A0FCAB4}"/>
              </a:ext>
            </a:extLst>
          </p:cNvPr>
          <p:cNvSpPr txBox="1"/>
          <p:nvPr/>
        </p:nvSpPr>
        <p:spPr>
          <a:xfrm>
            <a:off x="0" y="1272760"/>
            <a:ext cx="5330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Rustig dier </a:t>
            </a:r>
          </a:p>
          <a:p>
            <a:r>
              <a:rPr lang="nl-NL" sz="3200" dirty="0"/>
              <a:t>Meest voorkomende cavia </a:t>
            </a:r>
          </a:p>
          <a:p>
            <a:r>
              <a:rPr lang="nl-NL" sz="3200" dirty="0"/>
              <a:t>Variatie in karakters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5159DFC-E224-4AB9-9366-B4CE623E11FA}"/>
              </a:ext>
            </a:extLst>
          </p:cNvPr>
          <p:cNvSpPr txBox="1"/>
          <p:nvPr/>
        </p:nvSpPr>
        <p:spPr>
          <a:xfrm>
            <a:off x="5263207" y="1164133"/>
            <a:ext cx="709120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Lichaam: krachtig, gespierd, gedrongen, mooi afgerond.</a:t>
            </a:r>
          </a:p>
          <a:p>
            <a:r>
              <a:rPr lang="nl-NL" sz="2800" dirty="0"/>
              <a:t>Rug: kort, breed en recht.</a:t>
            </a:r>
          </a:p>
          <a:p>
            <a:r>
              <a:rPr lang="nl-NL" sz="2800" dirty="0"/>
              <a:t>Pootjes: kort, recht en stevig.</a:t>
            </a:r>
          </a:p>
          <a:p>
            <a:r>
              <a:rPr lang="nl-NL" sz="2800" dirty="0"/>
              <a:t>Tenen: vier aan de voorpootjes, drie aan de achterpootjes..</a:t>
            </a:r>
          </a:p>
          <a:p>
            <a:r>
              <a:rPr lang="nl-NL" sz="2800" dirty="0"/>
              <a:t>Kop: stomp en breed.</a:t>
            </a:r>
          </a:p>
          <a:p>
            <a:r>
              <a:rPr lang="nl-NL" sz="2800" dirty="0"/>
              <a:t>Neus: gebogen (romaans profiel).</a:t>
            </a:r>
          </a:p>
          <a:p>
            <a:r>
              <a:rPr lang="nl-NL" sz="2800" dirty="0"/>
              <a:t>Ogen: groot, rond, bol, met een heldere uitdrukking, relatief ver   </a:t>
            </a:r>
          </a:p>
          <a:p>
            <a:r>
              <a:rPr lang="nl-NL" sz="2800" dirty="0"/>
              <a:t>uit elkaar geplaatst.                         </a:t>
            </a:r>
          </a:p>
          <a:p>
            <a:r>
              <a:rPr lang="nl-NL" sz="2800" dirty="0"/>
              <a:t>Gewicht: een volwassen exemplaar weegt tussen de 900 en 1200 gram.</a:t>
            </a:r>
          </a:p>
        </p:txBody>
      </p:sp>
    </p:spTree>
    <p:extLst>
      <p:ext uri="{BB962C8B-B14F-4D97-AF65-F5344CB8AC3E}">
        <p14:creationId xmlns:p14="http://schemas.microsoft.com/office/powerpoint/2010/main" val="3821037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1F7735-9A7D-4CB3-B5D4-453A2E220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Tamme rat naaktrat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656163-0E62-486A-8EBF-94FF6F619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 descr="Afbeeldingsresultaat voor tamme rat naakt rat">
            <a:extLst>
              <a:ext uri="{FF2B5EF4-FFF2-40B4-BE49-F238E27FC236}">
                <a16:creationId xmlns:a16="http://schemas.microsoft.com/office/drawing/2014/main" id="{7C574157-E0F8-4E1C-B654-F9355A867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2635"/>
            <a:ext cx="8032652" cy="534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894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B09BFE-9178-482E-AB49-DFEB89D30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8596" y="0"/>
            <a:ext cx="10097594" cy="1223889"/>
          </a:xfrm>
        </p:spPr>
        <p:txBody>
          <a:bodyPr/>
          <a:lstStyle/>
          <a:p>
            <a:r>
              <a:rPr lang="nl-NL" dirty="0"/>
              <a:t>Tamme rat jumbo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ECA36C-56D8-4E22-9D1E-BE3BC441C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 descr="Afbeeldingsresultaat voor tamme rat dumbo">
            <a:extLst>
              <a:ext uri="{FF2B5EF4-FFF2-40B4-BE49-F238E27FC236}">
                <a16:creationId xmlns:a16="http://schemas.microsoft.com/office/drawing/2014/main" id="{D6CE5873-E78E-42C0-B031-A08337E86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82" y="2224064"/>
            <a:ext cx="6033770" cy="463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fbeeldingsresultaat voor tamme rat dumbo">
            <a:extLst>
              <a:ext uri="{FF2B5EF4-FFF2-40B4-BE49-F238E27FC236}">
                <a16:creationId xmlns:a16="http://schemas.microsoft.com/office/drawing/2014/main" id="{934E1520-6009-49D0-A39C-6418A4A3E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939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2503CC-64C1-42D0-9541-AE8215DA1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216730"/>
            <a:ext cx="10353761" cy="1326321"/>
          </a:xfrm>
        </p:spPr>
        <p:txBody>
          <a:bodyPr/>
          <a:lstStyle/>
          <a:p>
            <a:r>
              <a:rPr lang="nl-NL" dirty="0"/>
              <a:t>Kleurmuis 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E043CE-D77E-4318-84EC-A8A2D4B00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1476" y="1543051"/>
            <a:ext cx="4557268" cy="4539175"/>
          </a:xfrm>
        </p:spPr>
        <p:txBody>
          <a:bodyPr/>
          <a:lstStyle/>
          <a:p>
            <a:r>
              <a:rPr lang="nl-NL" dirty="0">
                <a:effectLst/>
              </a:rPr>
              <a:t>Herkomst: oorspronkelijk middellandse zeegebied, </a:t>
            </a:r>
            <a:r>
              <a:rPr lang="nl-NL" dirty="0" err="1">
                <a:effectLst/>
              </a:rPr>
              <a:t>Middenoosten</a:t>
            </a:r>
            <a:r>
              <a:rPr lang="nl-NL" dirty="0">
                <a:effectLst/>
              </a:rPr>
              <a:t> en zuidoost Azië  ontstaansgeschiedenis: </a:t>
            </a:r>
          </a:p>
          <a:p>
            <a:r>
              <a:rPr lang="nl-NL" dirty="0">
                <a:effectLst/>
              </a:rPr>
              <a:t>Ook wel tamme muis genoemd </a:t>
            </a:r>
          </a:p>
          <a:p>
            <a:r>
              <a:rPr lang="nl-NL" dirty="0">
                <a:effectLst/>
              </a:rPr>
              <a:t>Afstammeling van de huismuis </a:t>
            </a:r>
            <a:endParaRPr lang="nl-NL" dirty="0"/>
          </a:p>
        </p:txBody>
      </p:sp>
      <p:pic>
        <p:nvPicPr>
          <p:cNvPr id="1026" name="Picture 2" descr="Afbeeldingsresultaat voor kleurmuis">
            <a:extLst>
              <a:ext uri="{FF2B5EF4-FFF2-40B4-BE49-F238E27FC236}">
                <a16:creationId xmlns:a16="http://schemas.microsoft.com/office/drawing/2014/main" id="{861C87DF-2FE1-40CB-BB6E-625F1A63B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43051"/>
            <a:ext cx="6541477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432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C3C51B-4A91-4A9E-B71D-F632F3F61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08107" y="-131567"/>
            <a:ext cx="8202069" cy="2172372"/>
          </a:xfrm>
        </p:spPr>
        <p:txBody>
          <a:bodyPr/>
          <a:lstStyle/>
          <a:p>
            <a:r>
              <a:rPr lang="nl-NL" dirty="0"/>
              <a:t>Kleurmuis wit rood/blauwoog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0AD270-0A4E-4A1D-9610-79C22B7EB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146" name="Picture 2" descr="Afbeeldingsresultaat voor kleurmuis wit roodoog">
            <a:extLst>
              <a:ext uri="{FF2B5EF4-FFF2-40B4-BE49-F238E27FC236}">
                <a16:creationId xmlns:a16="http://schemas.microsoft.com/office/drawing/2014/main" id="{62A8AF05-040C-4EBE-B6B5-634FDE64A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4898"/>
            <a:ext cx="6893962" cy="459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fbeeldingsresultaat voor kleurmuis wit blauw oog">
            <a:extLst>
              <a:ext uri="{FF2B5EF4-FFF2-40B4-BE49-F238E27FC236}">
                <a16:creationId xmlns:a16="http://schemas.microsoft.com/office/drawing/2014/main" id="{B3CF5B3E-E13F-4D38-B3E1-95D1FF62E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57" y="-16057"/>
            <a:ext cx="6174445" cy="411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8276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C37AA-2070-45F5-AD6B-A80390C78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675" y="0"/>
            <a:ext cx="6218556" cy="2286000"/>
          </a:xfrm>
        </p:spPr>
        <p:txBody>
          <a:bodyPr/>
          <a:lstStyle/>
          <a:p>
            <a:r>
              <a:rPr lang="nl-NL" dirty="0"/>
              <a:t>Kleurmuis eenkleurig zwart, rood, blauw.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AF5156-F940-43BD-B31B-461B06F32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0" name="Picture 2" descr="Afbeeldingsresultaat voor kleurmuis eenkleurig">
            <a:extLst>
              <a:ext uri="{FF2B5EF4-FFF2-40B4-BE49-F238E27FC236}">
                <a16:creationId xmlns:a16="http://schemas.microsoft.com/office/drawing/2014/main" id="{0D953011-3A19-4D63-8597-B3D2221D2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5" y="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fbeeldingsresultaat voor kleurmuis eenkleurig zwart">
            <a:extLst>
              <a:ext uri="{FF2B5EF4-FFF2-40B4-BE49-F238E27FC236}">
                <a16:creationId xmlns:a16="http://schemas.microsoft.com/office/drawing/2014/main" id="{8DA25A61-7ABC-45A7-9253-67468F65C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675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7560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1B80D-E25E-41E6-A8E1-7088E546D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29405" y="51214"/>
            <a:ext cx="10353761" cy="1326321"/>
          </a:xfrm>
        </p:spPr>
        <p:txBody>
          <a:bodyPr/>
          <a:lstStyle/>
          <a:p>
            <a:r>
              <a:rPr lang="nl-NL" dirty="0"/>
              <a:t>Kleurmuis </a:t>
            </a:r>
            <a:r>
              <a:rPr lang="nl-NL" dirty="0" err="1"/>
              <a:t>goudagouti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/ </a:t>
            </a:r>
            <a:r>
              <a:rPr lang="nl-NL" dirty="0" err="1"/>
              <a:t>zilveragouti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F51192-0524-43AC-9880-7EB227D53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194" name="Picture 2" descr="Afbeeldingsresultaat voor kleurmuis goud-agouti">
            <a:extLst>
              <a:ext uri="{FF2B5EF4-FFF2-40B4-BE49-F238E27FC236}">
                <a16:creationId xmlns:a16="http://schemas.microsoft.com/office/drawing/2014/main" id="{12523745-8D13-40E0-9996-6ECD49028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7837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erelateerde afbeelding">
            <a:extLst>
              <a:ext uri="{FF2B5EF4-FFF2-40B4-BE49-F238E27FC236}">
                <a16:creationId xmlns:a16="http://schemas.microsoft.com/office/drawing/2014/main" id="{3E99F099-C21A-4B0B-A516-32AAF1FD2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571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C2EEAC-3DA3-4796-9021-D749D0726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Kleurmuis driekleur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8956F7-3F9A-4BCF-8B35-A6E1C919B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218" name="Picture 2" descr="Afbeeldingsresultaat voor kleurmuis driekleur">
            <a:extLst>
              <a:ext uri="{FF2B5EF4-FFF2-40B4-BE49-F238E27FC236}">
                <a16:creationId xmlns:a16="http://schemas.microsoft.com/office/drawing/2014/main" id="{7F5BB0ED-007D-4E58-AD7A-BA8C2D6A3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9988"/>
            <a:ext cx="7811220" cy="519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942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ED2457-BCE7-47B3-BDDB-8714CA54A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Test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FD5B8E-E2F7-42E8-8336-A8C5F389E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Welk ras is dit? </a:t>
            </a:r>
          </a:p>
        </p:txBody>
      </p:sp>
      <p:pic>
        <p:nvPicPr>
          <p:cNvPr id="4" name="Picture 2" descr="Afbeeldingsresultaat voor Cavia gladhaar">
            <a:extLst>
              <a:ext uri="{FF2B5EF4-FFF2-40B4-BE49-F238E27FC236}">
                <a16:creationId xmlns:a16="http://schemas.microsoft.com/office/drawing/2014/main" id="{6611BA36-F431-40C0-B9CE-F25FF34B1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48111"/>
            <a:ext cx="5263206" cy="350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4660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61428A-5FFE-449D-8AFF-5F9935212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Test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08A1C4-4CE9-4ED1-96A0-C1436FED8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Welk ras is dit? </a:t>
            </a:r>
          </a:p>
        </p:txBody>
      </p:sp>
      <p:pic>
        <p:nvPicPr>
          <p:cNvPr id="5" name="Picture 2" descr="Afbeeldingsresultaat voor Cavia borstelhaar">
            <a:extLst>
              <a:ext uri="{FF2B5EF4-FFF2-40B4-BE49-F238E27FC236}">
                <a16:creationId xmlns:a16="http://schemas.microsoft.com/office/drawing/2014/main" id="{F2767481-18EC-49F9-9590-EDB88B1F7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9704"/>
            <a:ext cx="6293450" cy="420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6020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7B7A94-F1CB-4265-A6BF-E18B3B2F0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is dit?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2CF838-2415-461D-A804-F1060D450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Afbeeldingsresultaat voor cavia driekleur">
            <a:extLst>
              <a:ext uri="{FF2B5EF4-FFF2-40B4-BE49-F238E27FC236}">
                <a16:creationId xmlns:a16="http://schemas.microsoft.com/office/drawing/2014/main" id="{4F37FF5C-EF90-43DC-A182-3984A2564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4112" y="1935921"/>
            <a:ext cx="8169426" cy="492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688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D06F3C-A3EF-4153-9F08-E0A31530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974" y="0"/>
            <a:ext cx="8617608" cy="1417983"/>
          </a:xfrm>
        </p:spPr>
        <p:txBody>
          <a:bodyPr/>
          <a:lstStyle/>
          <a:p>
            <a:r>
              <a:rPr lang="nl-NL" dirty="0"/>
              <a:t>Cavia Amerikaans gekruind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F1D6A2-9B6D-4182-B26A-648937653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4151" y="0"/>
            <a:ext cx="3980490" cy="4356295"/>
          </a:xfrm>
        </p:spPr>
        <p:txBody>
          <a:bodyPr/>
          <a:lstStyle/>
          <a:p>
            <a:r>
              <a:rPr lang="nl-NL" dirty="0"/>
              <a:t>Meerdere kleuren gefokt </a:t>
            </a:r>
          </a:p>
          <a:p>
            <a:r>
              <a:rPr lang="nl-NL" dirty="0"/>
              <a:t>Rood meest voorkomende kleurslag </a:t>
            </a:r>
          </a:p>
          <a:p>
            <a:r>
              <a:rPr lang="nl-NL" dirty="0"/>
              <a:t>Overdag actief </a:t>
            </a:r>
          </a:p>
        </p:txBody>
      </p:sp>
      <p:pic>
        <p:nvPicPr>
          <p:cNvPr id="3074" name="Picture 2" descr="Afbeeldingsresultaat voor Cavia amerikaans / engels gekruind">
            <a:extLst>
              <a:ext uri="{FF2B5EF4-FFF2-40B4-BE49-F238E27FC236}">
                <a16:creationId xmlns:a16="http://schemas.microsoft.com/office/drawing/2014/main" id="{247F52F4-C414-4319-9FF6-228A708D4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7054"/>
            <a:ext cx="7287067" cy="510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3A208D6-A07E-4100-B516-2151061D6CA2}"/>
              </a:ext>
            </a:extLst>
          </p:cNvPr>
          <p:cNvSpPr txBox="1"/>
          <p:nvPr/>
        </p:nvSpPr>
        <p:spPr>
          <a:xfrm>
            <a:off x="7287067" y="1757054"/>
            <a:ext cx="49049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Lichaam: krachtig, gespierd, gedrongen, mooi afgerond.</a:t>
            </a:r>
          </a:p>
          <a:p>
            <a:r>
              <a:rPr lang="nl-NL" sz="2400" dirty="0"/>
              <a:t>Rug: kort, breed en recht.</a:t>
            </a:r>
          </a:p>
          <a:p>
            <a:r>
              <a:rPr lang="nl-NL" sz="2400" dirty="0"/>
              <a:t>Pootjes: kort, recht en stevig.</a:t>
            </a:r>
          </a:p>
          <a:p>
            <a:r>
              <a:rPr lang="nl-NL" sz="2400" dirty="0"/>
              <a:t>Tenen: vier aan de voorpootjes, drie aan de achterpootjes.</a:t>
            </a:r>
          </a:p>
          <a:p>
            <a:r>
              <a:rPr lang="nl-NL" sz="2400" dirty="0"/>
              <a:t>Kop: stomp en breed.</a:t>
            </a:r>
          </a:p>
        </p:txBody>
      </p:sp>
    </p:spTree>
    <p:extLst>
      <p:ext uri="{BB962C8B-B14F-4D97-AF65-F5344CB8AC3E}">
        <p14:creationId xmlns:p14="http://schemas.microsoft.com/office/powerpoint/2010/main" val="2645307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8C7476-BBDD-4909-B3CD-24977807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 ras is dit?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7AD610-DF76-40C9-B1E0-A74CB40AE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2" descr="Afbeeldingsresultaat voor roborovski hamster">
            <a:extLst>
              <a:ext uri="{FF2B5EF4-FFF2-40B4-BE49-F238E27FC236}">
                <a16:creationId xmlns:a16="http://schemas.microsoft.com/office/drawing/2014/main" id="{A5001708-E18B-47C8-91DC-D5FFBC731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869" y="1520513"/>
            <a:ext cx="5777132" cy="530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7064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60DE0-A062-4BEB-8C09-3A656EFDF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 ras is dit?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91956E-2F03-4D0A-BACE-963910BCB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Afbeeldingsresultaat voor gerbil">
            <a:extLst>
              <a:ext uri="{FF2B5EF4-FFF2-40B4-BE49-F238E27FC236}">
                <a16:creationId xmlns:a16="http://schemas.microsoft.com/office/drawing/2014/main" id="{34794D8B-FFF5-43C2-BFD9-FEB005772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1674599"/>
            <a:ext cx="7779434" cy="519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9729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AF3602-FC8C-4133-923F-6ACC0DDAD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Bedankt voor jullie aandacht!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624284-CF48-497F-BEFD-02433C8F9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61472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F0DCEE-D38C-482B-8532-BCC67BD8E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8A5A0B-A881-440D-9F93-36E8C4CA2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2935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AF839A-371B-459A-B8BF-77DCDED4B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Cavia Engels gekruind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8F3E8F-A234-4467-A275-E9A5C52B1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7987" y="2491409"/>
            <a:ext cx="6016486" cy="4651511"/>
          </a:xfrm>
        </p:spPr>
        <p:txBody>
          <a:bodyPr/>
          <a:lstStyle/>
          <a:p>
            <a:r>
              <a:rPr lang="nl-NL" sz="2400" dirty="0"/>
              <a:t>Neus: gebogen (romaans profiel)</a:t>
            </a:r>
          </a:p>
          <a:p>
            <a:r>
              <a:rPr lang="nl-NL" sz="2400" dirty="0"/>
              <a:t>Ogen: groot, rond, bol, met een heldere uitdrukking, relatief ver              </a:t>
            </a:r>
          </a:p>
          <a:p>
            <a:r>
              <a:rPr lang="nl-NL" sz="2400" dirty="0"/>
              <a:t>uit elkaar geplaatst. </a:t>
            </a:r>
          </a:p>
          <a:p>
            <a:r>
              <a:rPr lang="nl-NL" sz="2400" dirty="0"/>
              <a:t>Gewicht: een volwassen exemplaar weegt tussen de 900 en 1200 gram.</a:t>
            </a:r>
          </a:p>
          <a:p>
            <a:endParaRPr lang="nl-NL" dirty="0"/>
          </a:p>
        </p:txBody>
      </p:sp>
      <p:pic>
        <p:nvPicPr>
          <p:cNvPr id="4098" name="Picture 2" descr="Afbeeldingsresultaat voor Cavia engels gekruind">
            <a:extLst>
              <a:ext uri="{FF2B5EF4-FFF2-40B4-BE49-F238E27FC236}">
                <a16:creationId xmlns:a16="http://schemas.microsoft.com/office/drawing/2014/main" id="{4FA3E5B9-C4FF-485F-9EF7-6F6BD0B94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91409"/>
            <a:ext cx="6237986" cy="436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741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DC8980-9277-4DEB-BAB6-603FCC204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6644" y="-235325"/>
            <a:ext cx="10353761" cy="1326321"/>
          </a:xfrm>
        </p:spPr>
        <p:txBody>
          <a:bodyPr/>
          <a:lstStyle/>
          <a:p>
            <a:r>
              <a:rPr lang="nl-NL" dirty="0"/>
              <a:t>Cavia borstelhaar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998999-9F6F-4CF1-9E34-DD2A26598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9302"/>
            <a:ext cx="5458713" cy="4113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dirty="0"/>
              <a:t>Is wat drukker dan de gladhaar </a:t>
            </a:r>
          </a:p>
          <a:p>
            <a:pPr marL="0" indent="0">
              <a:buNone/>
            </a:pPr>
            <a:r>
              <a:rPr lang="nl-NL" sz="2800" dirty="0"/>
              <a:t>Rozetten over het hele lijf </a:t>
            </a:r>
          </a:p>
          <a:p>
            <a:pPr marL="0" indent="0">
              <a:buNone/>
            </a:pPr>
            <a:r>
              <a:rPr lang="nl-NL" sz="2800" dirty="0"/>
              <a:t>Ruwharig </a:t>
            </a:r>
          </a:p>
        </p:txBody>
      </p:sp>
      <p:pic>
        <p:nvPicPr>
          <p:cNvPr id="2050" name="Picture 2" descr="Afbeeldingsresultaat voor Cavia borstelhaar">
            <a:extLst>
              <a:ext uri="{FF2B5EF4-FFF2-40B4-BE49-F238E27FC236}">
                <a16:creationId xmlns:a16="http://schemas.microsoft.com/office/drawing/2014/main" id="{9F165EDF-05AD-493A-B012-187763DB8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9704"/>
            <a:ext cx="6293450" cy="420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FAAF1BF-6D7B-4E43-8AB3-31B80E14224D}"/>
              </a:ext>
            </a:extLst>
          </p:cNvPr>
          <p:cNvSpPr txBox="1"/>
          <p:nvPr/>
        </p:nvSpPr>
        <p:spPr>
          <a:xfrm>
            <a:off x="6293450" y="1492522"/>
            <a:ext cx="589855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Lichaam: krachtig, gespierd, gedrongen, mooi afgerond.</a:t>
            </a:r>
          </a:p>
          <a:p>
            <a:r>
              <a:rPr lang="nl-NL" sz="2400" dirty="0"/>
              <a:t>Rug: kort, breed en recht.</a:t>
            </a:r>
          </a:p>
          <a:p>
            <a:r>
              <a:rPr lang="nl-NL" sz="2400" dirty="0"/>
              <a:t>Pootjes: kort, recht en stevig.</a:t>
            </a:r>
          </a:p>
          <a:p>
            <a:r>
              <a:rPr lang="nl-NL" sz="2400" dirty="0"/>
              <a:t>Tenen: vier aan de voorpootjes, drie aan de achterpootjes.</a:t>
            </a:r>
          </a:p>
          <a:p>
            <a:r>
              <a:rPr lang="nl-NL" sz="2400" dirty="0"/>
              <a:t>Kop: stomp en breed.</a:t>
            </a:r>
          </a:p>
          <a:p>
            <a:r>
              <a:rPr lang="nl-NL" sz="2400" dirty="0"/>
              <a:t>Neus: gebogen (romaans profiel).</a:t>
            </a:r>
          </a:p>
          <a:p>
            <a:r>
              <a:rPr lang="nl-NL" sz="2400" dirty="0"/>
              <a:t>Ogen: groot, rond, bol, met een heldere uitdrukking, relatief ver              </a:t>
            </a:r>
          </a:p>
          <a:p>
            <a:r>
              <a:rPr lang="nl-NL" sz="2400" dirty="0"/>
              <a:t>uit elkaar geplaatst.</a:t>
            </a:r>
          </a:p>
          <a:p>
            <a:r>
              <a:rPr lang="nl-NL" sz="2400" dirty="0"/>
              <a:t>Gewicht: een volwassen exemplaar weegt tussen de 900 en 1200</a:t>
            </a:r>
          </a:p>
          <a:p>
            <a:r>
              <a:rPr lang="nl-NL" sz="2400" dirty="0"/>
              <a:t>gram.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9777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AF839A-371B-459A-B8BF-77DCDED4B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186" y="0"/>
            <a:ext cx="10353761" cy="1326321"/>
          </a:xfrm>
        </p:spPr>
        <p:txBody>
          <a:bodyPr/>
          <a:lstStyle/>
          <a:p>
            <a:r>
              <a:rPr lang="nl-NL" dirty="0"/>
              <a:t>Cavia Langhaar (</a:t>
            </a:r>
            <a:r>
              <a:rPr lang="nl-NL" dirty="0" err="1"/>
              <a:t>Peruvian</a:t>
            </a:r>
            <a:r>
              <a:rPr lang="nl-NL" dirty="0"/>
              <a:t>)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8F3E8F-A234-4467-A275-E9A5C52B1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5441" y="1702190"/>
            <a:ext cx="5568681" cy="5155810"/>
          </a:xfrm>
        </p:spPr>
        <p:txBody>
          <a:bodyPr>
            <a:normAutofit fontScale="47500" lnSpcReduction="20000"/>
          </a:bodyPr>
          <a:lstStyle/>
          <a:p>
            <a:r>
              <a:rPr lang="nl-NL" sz="3700" dirty="0">
                <a:effectLst/>
              </a:rPr>
              <a:t>Lichaam: krachtig, gespierd, gedrongen, mooi afgerond. De bouw</a:t>
            </a:r>
          </a:p>
          <a:p>
            <a:r>
              <a:rPr lang="nl-NL" sz="3700" dirty="0">
                <a:effectLst/>
              </a:rPr>
              <a:t>van het lichaam komt niet altijd goed tot zijn recht, als gevolg van het lange haar </a:t>
            </a:r>
          </a:p>
          <a:p>
            <a:r>
              <a:rPr lang="nl-NL" sz="3700" dirty="0">
                <a:effectLst/>
              </a:rPr>
              <a:t>Rug: kort, breed en recht.</a:t>
            </a:r>
          </a:p>
          <a:p>
            <a:r>
              <a:rPr lang="nl-NL" sz="3700" dirty="0">
                <a:effectLst/>
              </a:rPr>
              <a:t>Pootjes: kort, recht en stevig.</a:t>
            </a:r>
          </a:p>
          <a:p>
            <a:r>
              <a:rPr lang="nl-NL" sz="3700" dirty="0">
                <a:effectLst/>
              </a:rPr>
              <a:t>Tenen: vier aan de voorpootjes, drie aan de achterpootjes.</a:t>
            </a:r>
          </a:p>
          <a:p>
            <a:r>
              <a:rPr lang="nl-NL" sz="3700" dirty="0">
                <a:effectLst/>
              </a:rPr>
              <a:t>Neus: gebogen (romaans profiel).</a:t>
            </a:r>
          </a:p>
          <a:p>
            <a:r>
              <a:rPr lang="nl-NL" sz="3700" dirty="0">
                <a:effectLst/>
              </a:rPr>
              <a:t>Ogen: groot, rond, bol, met een heldere uitdrukking, relatief ver              </a:t>
            </a:r>
          </a:p>
          <a:p>
            <a:r>
              <a:rPr lang="nl-NL" sz="3700" dirty="0">
                <a:effectLst/>
              </a:rPr>
              <a:t>uit elkaar geplaatst. </a:t>
            </a:r>
          </a:p>
          <a:p>
            <a:r>
              <a:rPr lang="nl-NL" sz="3700" dirty="0">
                <a:effectLst/>
              </a:rPr>
              <a:t>Gewicht: een volwassen exemplaar weegt tussen de 900 en 1200 gram</a:t>
            </a:r>
          </a:p>
          <a:p>
            <a:endParaRPr lang="nl-NL" dirty="0"/>
          </a:p>
        </p:txBody>
      </p:sp>
      <p:pic>
        <p:nvPicPr>
          <p:cNvPr id="5122" name="Picture 2" descr="Afbeeldingsresultaat voor Cavia langhaar">
            <a:extLst>
              <a:ext uri="{FF2B5EF4-FFF2-40B4-BE49-F238E27FC236}">
                <a16:creationId xmlns:a16="http://schemas.microsoft.com/office/drawing/2014/main" id="{9D44F896-4F67-4675-865D-C5BE64105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2190"/>
            <a:ext cx="7365441" cy="515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C731A4B-DE3B-4804-A4EA-0C99FF7EE4F2}"/>
              </a:ext>
            </a:extLst>
          </p:cNvPr>
          <p:cNvSpPr txBox="1"/>
          <p:nvPr/>
        </p:nvSpPr>
        <p:spPr>
          <a:xfrm>
            <a:off x="0" y="159026"/>
            <a:ext cx="3511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Kunnen knagen aan elkaars beharing </a:t>
            </a:r>
          </a:p>
          <a:p>
            <a:r>
              <a:rPr lang="nl-NL" dirty="0"/>
              <a:t>Veel vachtverzorging </a:t>
            </a:r>
          </a:p>
          <a:p>
            <a:r>
              <a:rPr lang="nl-NL" dirty="0"/>
              <a:t>Lieve cavia’s </a:t>
            </a:r>
          </a:p>
        </p:txBody>
      </p:sp>
    </p:spTree>
    <p:extLst>
      <p:ext uri="{BB962C8B-B14F-4D97-AF65-F5344CB8AC3E}">
        <p14:creationId xmlns:p14="http://schemas.microsoft.com/office/powerpoint/2010/main" val="653914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615D0-7E65-4F4B-B02D-2813ABECC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Cavia </a:t>
            </a:r>
            <a:r>
              <a:rPr lang="nl-NL" dirty="0" err="1"/>
              <a:t>Us</a:t>
            </a:r>
            <a:r>
              <a:rPr lang="nl-NL" dirty="0"/>
              <a:t> Teddy (Rex)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7AA9C5-0A77-4E6A-A5EC-B451AF310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4279" y="1668005"/>
            <a:ext cx="4479840" cy="4123195"/>
          </a:xfrm>
        </p:spPr>
        <p:txBody>
          <a:bodyPr/>
          <a:lstStyle/>
          <a:p>
            <a:r>
              <a:rPr lang="nl-NL" dirty="0"/>
              <a:t>Overdag actief </a:t>
            </a:r>
          </a:p>
          <a:p>
            <a:r>
              <a:rPr lang="nl-NL" dirty="0"/>
              <a:t>Speelt veel </a:t>
            </a:r>
          </a:p>
          <a:p>
            <a:r>
              <a:rPr lang="nl-NL" dirty="0"/>
              <a:t>Geen extra haarverzorging </a:t>
            </a:r>
          </a:p>
          <a:p>
            <a:endParaRPr lang="nl-NL" dirty="0"/>
          </a:p>
        </p:txBody>
      </p:sp>
      <p:pic>
        <p:nvPicPr>
          <p:cNvPr id="6146" name="Picture 2" descr="Afbeeldingsresultaat voor Cavia us">
            <a:extLst>
              <a:ext uri="{FF2B5EF4-FFF2-40B4-BE49-F238E27FC236}">
                <a16:creationId xmlns:a16="http://schemas.microsoft.com/office/drawing/2014/main" id="{5A773415-5DC8-4CE6-9D6C-96CB5758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8005"/>
            <a:ext cx="7414279" cy="518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846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BEF44F-2531-4DA1-95A2-802CDE2DE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Cavia Rex (US Teddy)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D97C8F-ED87-49B5-AE44-F8E624CFF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8495" y="2113722"/>
            <a:ext cx="4853505" cy="4744278"/>
          </a:xfrm>
        </p:spPr>
        <p:txBody>
          <a:bodyPr>
            <a:normAutofit fontScale="92500" lnSpcReduction="20000"/>
          </a:bodyPr>
          <a:lstStyle/>
          <a:p>
            <a:r>
              <a:rPr lang="nl-NL" dirty="0">
                <a:effectLst/>
              </a:rPr>
              <a:t>Lichaam: krachtig, gespierd, gedrongen, mooi afgerond.</a:t>
            </a:r>
          </a:p>
          <a:p>
            <a:r>
              <a:rPr lang="nl-NL" dirty="0">
                <a:effectLst/>
              </a:rPr>
              <a:t>Rug: kort, breed en recht.</a:t>
            </a:r>
          </a:p>
          <a:p>
            <a:r>
              <a:rPr lang="nl-NL" dirty="0">
                <a:effectLst/>
              </a:rPr>
              <a:t>Pootjes: kort, recht en stevig.</a:t>
            </a:r>
          </a:p>
          <a:p>
            <a:r>
              <a:rPr lang="nl-NL" dirty="0">
                <a:effectLst/>
              </a:rPr>
              <a:t>Tenen: vier aan de voorpootjes, drie aan de achterpootjes. </a:t>
            </a:r>
          </a:p>
          <a:p>
            <a:r>
              <a:rPr lang="nl-NL" dirty="0">
                <a:effectLst/>
              </a:rPr>
              <a:t>Neus: gebogen (romaans profiel)</a:t>
            </a:r>
          </a:p>
          <a:p>
            <a:r>
              <a:rPr lang="nl-NL" dirty="0">
                <a:effectLst/>
              </a:rPr>
              <a:t>Ogen: groot, rond, bol, met een heldere uitdrukking, relatief ver              </a:t>
            </a:r>
          </a:p>
          <a:p>
            <a:r>
              <a:rPr lang="nl-NL" dirty="0">
                <a:effectLst/>
              </a:rPr>
              <a:t>uit elkaar geplaatst.</a:t>
            </a:r>
          </a:p>
          <a:p>
            <a:r>
              <a:rPr lang="nl-NL" dirty="0">
                <a:effectLst/>
              </a:rPr>
              <a:t>Gewicht: een volwassen exemplaar weegt tussen de 900 en 1200 </a:t>
            </a:r>
            <a:r>
              <a:rPr lang="nl-NL" dirty="0" err="1">
                <a:effectLst/>
              </a:rPr>
              <a:t>gram.b</a:t>
            </a:r>
            <a:r>
              <a:rPr lang="nl-NL" dirty="0">
                <a:effectLst/>
              </a:rPr>
              <a:t> </a:t>
            </a:r>
          </a:p>
        </p:txBody>
      </p:sp>
      <p:pic>
        <p:nvPicPr>
          <p:cNvPr id="19458" name="Picture 2" descr="Afbeeldingsresultaat voor cavia rex">
            <a:extLst>
              <a:ext uri="{FF2B5EF4-FFF2-40B4-BE49-F238E27FC236}">
                <a16:creationId xmlns:a16="http://schemas.microsoft.com/office/drawing/2014/main" id="{3B17014A-F644-44C7-8F2C-FE89D80C3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86597"/>
            <a:ext cx="7244861" cy="507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8667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TM04033921[[fn=Damast]]</Template>
  <TotalTime>7775</TotalTime>
  <Words>704</Words>
  <Application>Microsoft Office PowerPoint</Application>
  <PresentationFormat>Breedbeeld</PresentationFormat>
  <Paragraphs>163</Paragraphs>
  <Slides>43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43</vt:i4>
      </vt:variant>
    </vt:vector>
  </HeadingPairs>
  <TitlesOfParts>
    <vt:vector size="47" baseType="lpstr">
      <vt:lpstr>Arial</vt:lpstr>
      <vt:lpstr>Bookman Old Style</vt:lpstr>
      <vt:lpstr>Rockwell</vt:lpstr>
      <vt:lpstr>Damask</vt:lpstr>
      <vt:lpstr>Cavia’s en oVERige  knaagdieren </vt:lpstr>
      <vt:lpstr>Cavia Algemeen </vt:lpstr>
      <vt:lpstr>CAVia Gladhaar </vt:lpstr>
      <vt:lpstr>Cavia Amerikaans gekruind </vt:lpstr>
      <vt:lpstr>Cavia Engels gekruind </vt:lpstr>
      <vt:lpstr>Cavia borstelhaar </vt:lpstr>
      <vt:lpstr>Cavia Langhaar (Peruvian) </vt:lpstr>
      <vt:lpstr>Cavia Us Teddy (Rex)</vt:lpstr>
      <vt:lpstr>Cavia Rex (US Teddy)</vt:lpstr>
      <vt:lpstr>Cavia Skinny </vt:lpstr>
      <vt:lpstr>Cavia Sheltie </vt:lpstr>
      <vt:lpstr>Cavia Texel (Tessel)  </vt:lpstr>
      <vt:lpstr>Kleurslagen </vt:lpstr>
      <vt:lpstr>Cavia Bont</vt:lpstr>
      <vt:lpstr>Cavia driekleur </vt:lpstr>
      <vt:lpstr>Cavia Agouti Goud / Zilver</vt:lpstr>
      <vt:lpstr>Cavia Rood</vt:lpstr>
      <vt:lpstr>Cavia Satijn </vt:lpstr>
      <vt:lpstr>Syrische hamster </vt:lpstr>
      <vt:lpstr>Russische dwerghamster </vt:lpstr>
      <vt:lpstr>Cambelli Hamster </vt:lpstr>
      <vt:lpstr>Roborovski Hamster </vt:lpstr>
      <vt:lpstr>Chinese dwerghamster </vt:lpstr>
      <vt:lpstr>Mongoolse Gerbil </vt:lpstr>
      <vt:lpstr>Gerbil </vt:lpstr>
      <vt:lpstr>Tamme rat </vt:lpstr>
      <vt:lpstr>Tamme rat Japanner</vt:lpstr>
      <vt:lpstr>Tamme Rat Husky </vt:lpstr>
      <vt:lpstr>Tamme rat rex </vt:lpstr>
      <vt:lpstr>Tamme rat naaktrat </vt:lpstr>
      <vt:lpstr>Tamme rat jumbo</vt:lpstr>
      <vt:lpstr>Kleurmuis  </vt:lpstr>
      <vt:lpstr>Kleurmuis wit rood/blauwoog</vt:lpstr>
      <vt:lpstr>Kleurmuis eenkleurig zwart, rood, blauw. </vt:lpstr>
      <vt:lpstr>Kleurmuis goudagouti  / zilveragouti </vt:lpstr>
      <vt:lpstr>Kleurmuis driekleur </vt:lpstr>
      <vt:lpstr>Test </vt:lpstr>
      <vt:lpstr>Test </vt:lpstr>
      <vt:lpstr>Welke is dit? </vt:lpstr>
      <vt:lpstr>Welk ras is dit?</vt:lpstr>
      <vt:lpstr>Welk ras is dit?</vt:lpstr>
      <vt:lpstr>Bedankt voor jullie aandacht!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Cavia’s en oVERige  knaagdieren </dc:title>
  <dc:creator>Jeffrey Masselink</dc:creator>
  <cp:lastModifiedBy>Jeffrey Masselink</cp:lastModifiedBy>
  <cp:revision>26</cp:revision>
  <dcterms:created xsi:type="dcterms:W3CDTF">2017-10-31T12:34:53Z</dcterms:created>
  <dcterms:modified xsi:type="dcterms:W3CDTF">2017-11-07T12:51:39Z</dcterms:modified>
</cp:coreProperties>
</file>